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5" r:id="rId5"/>
    <p:sldMasterId id="2147483777" r:id="rId6"/>
    <p:sldMasterId id="2147483789" r:id="rId7"/>
    <p:sldMasterId id="2147483801" r:id="rId8"/>
    <p:sldMasterId id="2147483813" r:id="rId9"/>
    <p:sldMasterId id="2147483825" r:id="rId10"/>
    <p:sldMasterId id="2147483837" r:id="rId11"/>
    <p:sldMasterId id="2147483849" r:id="rId12"/>
  </p:sldMasterIdLst>
  <p:notesMasterIdLst>
    <p:notesMasterId r:id="rId54"/>
  </p:notesMasterIdLst>
  <p:handoutMasterIdLst>
    <p:handoutMasterId r:id="rId55"/>
  </p:handoutMasterIdLst>
  <p:sldIdLst>
    <p:sldId id="268" r:id="rId13"/>
    <p:sldId id="277" r:id="rId14"/>
    <p:sldId id="272" r:id="rId15"/>
    <p:sldId id="274" r:id="rId16"/>
    <p:sldId id="282" r:id="rId17"/>
    <p:sldId id="278" r:id="rId18"/>
    <p:sldId id="283" r:id="rId19"/>
    <p:sldId id="285" r:id="rId20"/>
    <p:sldId id="284" r:id="rId21"/>
    <p:sldId id="286" r:id="rId22"/>
    <p:sldId id="287" r:id="rId23"/>
    <p:sldId id="288" r:id="rId24"/>
    <p:sldId id="289" r:id="rId25"/>
    <p:sldId id="279" r:id="rId26"/>
    <p:sldId id="291" r:id="rId27"/>
    <p:sldId id="294" r:id="rId28"/>
    <p:sldId id="320" r:id="rId29"/>
    <p:sldId id="303" r:id="rId30"/>
    <p:sldId id="301" r:id="rId31"/>
    <p:sldId id="298" r:id="rId32"/>
    <p:sldId id="318" r:id="rId33"/>
    <p:sldId id="300" r:id="rId34"/>
    <p:sldId id="319" r:id="rId35"/>
    <p:sldId id="302" r:id="rId36"/>
    <p:sldId id="310" r:id="rId37"/>
    <p:sldId id="311" r:id="rId38"/>
    <p:sldId id="316" r:id="rId39"/>
    <p:sldId id="309" r:id="rId40"/>
    <p:sldId id="280" r:id="rId41"/>
    <p:sldId id="295" r:id="rId42"/>
    <p:sldId id="304" r:id="rId43"/>
    <p:sldId id="305" r:id="rId44"/>
    <p:sldId id="306" r:id="rId45"/>
    <p:sldId id="307" r:id="rId46"/>
    <p:sldId id="314" r:id="rId47"/>
    <p:sldId id="308" r:id="rId48"/>
    <p:sldId id="290" r:id="rId49"/>
    <p:sldId id="312" r:id="rId50"/>
    <p:sldId id="317" r:id="rId51"/>
    <p:sldId id="315" r:id="rId52"/>
    <p:sldId id="266" r:id="rId5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15EC75-3E82-474B-BE1E-72E46A18E1EA}" v="441" dt="2020-05-29T18:45:59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4660"/>
  </p:normalViewPr>
  <p:slideViewPr>
    <p:cSldViewPr snapToObjects="1">
      <p:cViewPr>
        <p:scale>
          <a:sx n="157" d="100"/>
          <a:sy n="157" d="100"/>
        </p:scale>
        <p:origin x="804" y="33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tableStyles" Target="tableStyle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01.06.2020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01.06.2020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qqH5zv4wDM?feature=oembe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4842.pdf" TargetMode="External"/><Relationship Id="rId7" Type="http://schemas.openxmlformats.org/officeDocument/2006/relationships/hyperlink" Target="https://gcc.gnu.org/onlinedocs/gcc/Half-Precision.html" TargetMode="External"/><Relationship Id="rId2" Type="http://schemas.openxmlformats.org/officeDocument/2006/relationships/hyperlink" Target="https://www.ini.rub.de/upload/file/1470692848_f03494010c16c36bab9e/StallkampEtAl_GTSRB_IJCNN2011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yann.lecun.com/exdb/publis/pdf/sermanet-ijcnn-11.pdf" TargetMode="External"/><Relationship Id="rId5" Type="http://schemas.openxmlformats.org/officeDocument/2006/relationships/hyperlink" Target="https://docs.opencv.org/3.4/d3/dc1/tutorial_basic_linear_transform.html" TargetMode="External"/><Relationship Id="rId4" Type="http://schemas.openxmlformats.org/officeDocument/2006/relationships/hyperlink" Target="https://arxiv.org/ftp/arxiv/papers/1312/1312.5402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Machine Learning on Microcontroller Course – 2020 ETH </a:t>
            </a:r>
            <a:r>
              <a:rPr lang="en-GB" dirty="0" err="1"/>
              <a:t>Zuerich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Traffic sign recognition – CNN on microcontrollers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taken into consideration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7342C-58BB-4F3E-8691-E6EF44AB25EF}"/>
              </a:ext>
            </a:extLst>
          </p:cNvPr>
          <p:cNvSpPr txBox="1"/>
          <p:nvPr/>
        </p:nvSpPr>
        <p:spPr>
          <a:xfrm>
            <a:off x="548850" y="1268700"/>
            <a:ext cx="9937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searched over the best among: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layers and filters of convolutional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neurons of the dense. </a:t>
            </a:r>
          </a:p>
          <a:p>
            <a:pPr lvl="1"/>
            <a:r>
              <a:rPr lang="en-US" sz="2400" dirty="0"/>
              <a:t>-&gt;They shown the biggest impact on memory and performance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4C07273-63A0-4F48-B7C8-E1D6FB0C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0" y="2838360"/>
            <a:ext cx="7950886" cy="35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69CBA-2F88-4265-9A70-DBC0771505AD}"/>
              </a:ext>
            </a:extLst>
          </p:cNvPr>
          <p:cNvSpPr txBox="1"/>
          <p:nvPr/>
        </p:nvSpPr>
        <p:spPr>
          <a:xfrm>
            <a:off x="8613969" y="3356990"/>
            <a:ext cx="3366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of the ball is the ROM occupancy, computed with a simple mathematical model of the neural net at validation time</a:t>
            </a:r>
          </a:p>
        </p:txBody>
      </p:sp>
    </p:spTree>
    <p:extLst>
      <p:ext uri="{BB962C8B-B14F-4D97-AF65-F5344CB8AC3E}">
        <p14:creationId xmlns:p14="http://schemas.microsoft.com/office/powerpoint/2010/main" val="14110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Best 100 models for validation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D2B74-59CF-4D18-BC4D-EF1EFFE94C09}"/>
              </a:ext>
            </a:extLst>
          </p:cNvPr>
          <p:cNvSpPr txBox="1"/>
          <p:nvPr/>
        </p:nvSpPr>
        <p:spPr>
          <a:xfrm>
            <a:off x="188800" y="2134827"/>
            <a:ext cx="2952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Picked the model with the lower validation loss that could fit on the microcontroller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D606-67A0-48B1-A89E-AC2247ABED52}"/>
              </a:ext>
            </a:extLst>
          </p:cNvPr>
          <p:cNvSpPr txBox="1"/>
          <p:nvPr/>
        </p:nvSpPr>
        <p:spPr>
          <a:xfrm rot="16200000">
            <a:off x="11593573" y="3149751"/>
            <a:ext cx="5364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[Byte]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D262F-80D1-41D1-ACE9-DC6034E97DAF}"/>
              </a:ext>
            </a:extLst>
          </p:cNvPr>
          <p:cNvSpPr txBox="1"/>
          <p:nvPr/>
        </p:nvSpPr>
        <p:spPr>
          <a:xfrm>
            <a:off x="262271" y="3766649"/>
            <a:ext cx="2448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</a:t>
            </a:r>
            <a:r>
              <a:rPr lang="en-US" u="sng" dirty="0"/>
              <a:t>early stopping</a:t>
            </a:r>
            <a:r>
              <a:rPr lang="en-US" dirty="0"/>
              <a:t> </a:t>
            </a:r>
          </a:p>
          <a:p>
            <a:r>
              <a:rPr lang="en-US" dirty="0"/>
              <a:t>to find the right number of epoch and not overfit the models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227323A-A54E-4851-8D4C-B84230DE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44" y="1501743"/>
            <a:ext cx="8549223" cy="452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D6D879-5C7A-4DF1-A5E7-BAF77D609FAC}"/>
              </a:ext>
            </a:extLst>
          </p:cNvPr>
          <p:cNvSpPr/>
          <p:nvPr/>
        </p:nvSpPr>
        <p:spPr>
          <a:xfrm>
            <a:off x="4509399" y="5229250"/>
            <a:ext cx="216030" cy="5760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8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selected - </a:t>
            </a:r>
            <a:r>
              <a:rPr lang="en-US" dirty="0" err="1"/>
              <a:t>GiordyNet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3FF7-7878-40BB-9BB1-A0717E091F6B}"/>
              </a:ext>
            </a:extLst>
          </p:cNvPr>
          <p:cNvSpPr txBox="1"/>
          <p:nvPr/>
        </p:nvSpPr>
        <p:spPr>
          <a:xfrm>
            <a:off x="5445529" y="6066323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DD6E-1CF5-4F14-B9DB-C9BC15573AAF}"/>
              </a:ext>
            </a:extLst>
          </p:cNvPr>
          <p:cNvSpPr txBox="1"/>
          <p:nvPr/>
        </p:nvSpPr>
        <p:spPr>
          <a:xfrm rot="16200000">
            <a:off x="1635530" y="4408828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Validation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B36B07-D4C5-4597-B35E-FCC68376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9" y="1300387"/>
            <a:ext cx="11422359" cy="4768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BD77A-D3AE-46BF-A768-4E7012DC5E77}"/>
              </a:ext>
            </a:extLst>
          </p:cNvPr>
          <p:cNvSpPr txBox="1"/>
          <p:nvPr/>
        </p:nvSpPr>
        <p:spPr>
          <a:xfrm>
            <a:off x="404829" y="267753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10xConv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71CD8-D1B4-4B7D-9BC6-EF4479372EA9}"/>
              </a:ext>
            </a:extLst>
          </p:cNvPr>
          <p:cNvSpPr txBox="1"/>
          <p:nvPr/>
        </p:nvSpPr>
        <p:spPr>
          <a:xfrm>
            <a:off x="2157788" y="1882213"/>
            <a:ext cx="129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50xConv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FDF3B-4AB0-4B9E-BAD7-EDE588661F1B}"/>
              </a:ext>
            </a:extLst>
          </p:cNvPr>
          <p:cNvSpPr txBox="1"/>
          <p:nvPr/>
        </p:nvSpPr>
        <p:spPr>
          <a:xfrm>
            <a:off x="4012051" y="1152030"/>
            <a:ext cx="165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100xConv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0F182-10F5-4E3B-A513-18DE5B2170BC}"/>
              </a:ext>
            </a:extLst>
          </p:cNvPr>
          <p:cNvSpPr txBox="1"/>
          <p:nvPr/>
        </p:nvSpPr>
        <p:spPr>
          <a:xfrm>
            <a:off x="7101759" y="1920952"/>
            <a:ext cx="14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100xDense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ED6CB-23B5-4ED9-99F4-FEF2B1B1257A}"/>
              </a:ext>
            </a:extLst>
          </p:cNvPr>
          <p:cNvSpPr txBox="1"/>
          <p:nvPr/>
        </p:nvSpPr>
        <p:spPr>
          <a:xfrm>
            <a:off x="9838139" y="229807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43xDense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AC34B-DC61-4829-BFF2-986679FC8A77}"/>
              </a:ext>
            </a:extLst>
          </p:cNvPr>
          <p:cNvSpPr txBox="1"/>
          <p:nvPr/>
        </p:nvSpPr>
        <p:spPr>
          <a:xfrm>
            <a:off x="1748221" y="4580463"/>
            <a:ext cx="1837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MaxPooling</a:t>
            </a:r>
            <a:r>
              <a:rPr lang="en-US" sz="1600" dirty="0"/>
              <a:t> (2x2),</a:t>
            </a:r>
          </a:p>
          <a:p>
            <a:r>
              <a:rPr lang="en-US" sz="1600" dirty="0" err="1"/>
              <a:t>BatchNorm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ReLU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C0D92-4EB6-4210-BE25-EA4CA1BF7397}"/>
              </a:ext>
            </a:extLst>
          </p:cNvPr>
          <p:cNvSpPr txBox="1"/>
          <p:nvPr/>
        </p:nvSpPr>
        <p:spPr>
          <a:xfrm>
            <a:off x="5301509" y="5079530"/>
            <a:ext cx="1837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MaxPooling</a:t>
            </a:r>
            <a:r>
              <a:rPr lang="en-US" sz="1600" dirty="0"/>
              <a:t> (2x2),</a:t>
            </a:r>
          </a:p>
          <a:p>
            <a:r>
              <a:rPr lang="en-US" sz="1600" dirty="0" err="1"/>
              <a:t>BatchNorm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ReLU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8D016-F626-4416-857F-EA0A4492A1FA}"/>
              </a:ext>
            </a:extLst>
          </p:cNvPr>
          <p:cNvSpPr txBox="1"/>
          <p:nvPr/>
        </p:nvSpPr>
        <p:spPr>
          <a:xfrm>
            <a:off x="8974019" y="5327659"/>
            <a:ext cx="1837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MaxPooling</a:t>
            </a:r>
            <a:r>
              <a:rPr lang="en-US" sz="1600" dirty="0"/>
              <a:t> (2x2),</a:t>
            </a:r>
          </a:p>
          <a:p>
            <a:r>
              <a:rPr lang="en-US" sz="1600" dirty="0" err="1"/>
              <a:t>BatchNorm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ReLU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1B2BD-D91F-4694-B547-F346BB008152}"/>
              </a:ext>
            </a:extLst>
          </p:cNvPr>
          <p:cNvSpPr txBox="1"/>
          <p:nvPr/>
        </p:nvSpPr>
        <p:spPr>
          <a:xfrm>
            <a:off x="10236773" y="48266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4DFD8C-3AD5-4A3C-A73B-1FAF7651997E}"/>
              </a:ext>
            </a:extLst>
          </p:cNvPr>
          <p:cNvSpPr txBox="1"/>
          <p:nvPr/>
        </p:nvSpPr>
        <p:spPr>
          <a:xfrm>
            <a:off x="11021136" y="4365019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926A4-32FB-45FB-9C12-67605E548898}"/>
              </a:ext>
            </a:extLst>
          </p:cNvPr>
          <p:cNvSpPr txBox="1"/>
          <p:nvPr/>
        </p:nvSpPr>
        <p:spPr>
          <a:xfrm>
            <a:off x="547200" y="2929292"/>
            <a:ext cx="92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26*26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40020-BBB2-4BA6-9A46-500925A1F296}"/>
              </a:ext>
            </a:extLst>
          </p:cNvPr>
          <p:cNvSpPr txBox="1"/>
          <p:nvPr/>
        </p:nvSpPr>
        <p:spPr>
          <a:xfrm>
            <a:off x="78657" y="344698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</a:t>
            </a:r>
          </a:p>
          <a:p>
            <a:r>
              <a:rPr lang="en-US" dirty="0"/>
              <a:t>32*32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C31A3-DC78-4ED7-8EC4-4AFC64771A57}"/>
              </a:ext>
            </a:extLst>
          </p:cNvPr>
          <p:cNvSpPr txBox="1"/>
          <p:nvPr/>
        </p:nvSpPr>
        <p:spPr>
          <a:xfrm>
            <a:off x="2338678" y="211340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10*10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D8BB0-C427-4F47-ABDB-B8C265EB79AB}"/>
              </a:ext>
            </a:extLst>
          </p:cNvPr>
          <p:cNvSpPr txBox="1"/>
          <p:nvPr/>
        </p:nvSpPr>
        <p:spPr>
          <a:xfrm>
            <a:off x="4365379" y="1396824"/>
            <a:ext cx="7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2*2</a:t>
            </a:r>
          </a:p>
        </p:txBody>
      </p:sp>
    </p:spTree>
    <p:extLst>
      <p:ext uri="{BB962C8B-B14F-4D97-AF65-F5344CB8AC3E}">
        <p14:creationId xmlns:p14="http://schemas.microsoft.com/office/powerpoint/2010/main" val="24571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– </a:t>
            </a:r>
            <a:r>
              <a:rPr lang="en-US" dirty="0" err="1"/>
              <a:t>SermaNet</a:t>
            </a:r>
            <a:r>
              <a:rPr lang="en-US" dirty="0"/>
              <a:t> vs </a:t>
            </a:r>
            <a:r>
              <a:rPr lang="en-US" dirty="0" err="1"/>
              <a:t>GiordyNet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7342C-58BB-4F3E-8691-E6EF44AB25EF}"/>
              </a:ext>
            </a:extLst>
          </p:cNvPr>
          <p:cNvSpPr txBox="1"/>
          <p:nvPr/>
        </p:nvSpPr>
        <p:spPr>
          <a:xfrm>
            <a:off x="548850" y="1196690"/>
            <a:ext cx="9937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 on </a:t>
            </a:r>
            <a:r>
              <a:rPr lang="en-US" dirty="0" err="1"/>
              <a:t>testset</a:t>
            </a:r>
            <a:r>
              <a:rPr lang="en-US" dirty="0"/>
              <a:t>: 98.97				Accuracy on </a:t>
            </a:r>
            <a:r>
              <a:rPr lang="en-US" dirty="0" err="1"/>
              <a:t>testset</a:t>
            </a:r>
            <a:r>
              <a:rPr lang="en-US" dirty="0"/>
              <a:t>: 94.7</a:t>
            </a:r>
          </a:p>
          <a:p>
            <a:pPr algn="ctr"/>
            <a:r>
              <a:rPr lang="en-US" dirty="0"/>
              <a:t>ROM/RAM: 8MB/400kB		 		ROM/RAM: 410kB/12kB</a:t>
            </a:r>
          </a:p>
          <a:p>
            <a:pPr algn="ctr"/>
            <a:r>
              <a:rPr lang="en-US" dirty="0"/>
              <a:t>MAC: 249,275,645				MAC: 1,496,845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E6F6E-5D30-4F21-959A-4E9BBF073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74" y="2120020"/>
            <a:ext cx="4032560" cy="42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A988CF0-9632-44E6-BC16-AA139934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91" y="2111494"/>
            <a:ext cx="4032561" cy="42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BE716-A90A-4925-9CBA-0ED4F96244F7}"/>
              </a:ext>
            </a:extLst>
          </p:cNvPr>
          <p:cNvSpPr txBox="1"/>
          <p:nvPr/>
        </p:nvSpPr>
        <p:spPr>
          <a:xfrm>
            <a:off x="4815032" y="1208689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0.04x</a:t>
            </a:r>
          </a:p>
          <a:p>
            <a:pPr algn="ctr"/>
            <a:r>
              <a:rPr lang="en-US" dirty="0"/>
              <a:t>19.5x/36.36x</a:t>
            </a:r>
          </a:p>
          <a:p>
            <a:pPr algn="ctr"/>
            <a:r>
              <a:rPr lang="en-US" dirty="0"/>
              <a:t>166.5x</a:t>
            </a:r>
          </a:p>
        </p:txBody>
      </p:sp>
    </p:spTree>
    <p:extLst>
      <p:ext uri="{BB962C8B-B14F-4D97-AF65-F5344CB8AC3E}">
        <p14:creationId xmlns:p14="http://schemas.microsoft.com/office/powerpoint/2010/main" val="33865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D481BB5-6E2A-4A4A-9A80-F87765DCE7AB}"/>
              </a:ext>
            </a:extLst>
          </p:cNvPr>
          <p:cNvSpPr/>
          <p:nvPr/>
        </p:nvSpPr>
        <p:spPr>
          <a:xfrm>
            <a:off x="476839" y="2710215"/>
            <a:ext cx="280839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introduction, challenges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302E7C6-8BA6-4A3D-8269-5F373177DAAE}"/>
              </a:ext>
            </a:extLst>
          </p:cNvPr>
          <p:cNvSpPr/>
          <p:nvPr/>
        </p:nvSpPr>
        <p:spPr>
          <a:xfrm>
            <a:off x="2740143" y="2702532"/>
            <a:ext cx="259236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5125401-1425-422E-97E8-C3165396638B}"/>
              </a:ext>
            </a:extLst>
          </p:cNvPr>
          <p:cNvSpPr/>
          <p:nvPr/>
        </p:nvSpPr>
        <p:spPr>
          <a:xfrm>
            <a:off x="4768584" y="2702532"/>
            <a:ext cx="2648482" cy="136819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 evaluation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4242BC0-D2F7-4450-AD54-93F35F9AB5F1}"/>
              </a:ext>
            </a:extLst>
          </p:cNvPr>
          <p:cNvSpPr/>
          <p:nvPr/>
        </p:nvSpPr>
        <p:spPr>
          <a:xfrm>
            <a:off x="6873797" y="2704770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evaluation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DFEFB61-1223-4D1E-810A-5DBB5CB87C28}"/>
              </a:ext>
            </a:extLst>
          </p:cNvPr>
          <p:cNvSpPr/>
          <p:nvPr/>
        </p:nvSpPr>
        <p:spPr>
          <a:xfrm>
            <a:off x="8970714" y="2710215"/>
            <a:ext cx="2548947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896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Frameworks used – Comparison ahead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E58A5B7-B81C-4FC8-8A93-B5813DF5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38" y="1438937"/>
            <a:ext cx="4179587" cy="121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nsorFlow on Mobile: TensorFlow Lite - Towards Data Science">
            <a:extLst>
              <a:ext uri="{FF2B5EF4-FFF2-40B4-BE49-F238E27FC236}">
                <a16:creationId xmlns:a16="http://schemas.microsoft.com/office/drawing/2014/main" id="{D8140813-6FB2-4578-A4ED-81453C814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 b="27319"/>
          <a:stretch/>
        </p:blipFill>
        <p:spPr bwMode="auto">
          <a:xfrm>
            <a:off x="436558" y="2958905"/>
            <a:ext cx="6100949" cy="153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8ECE7F-03D5-4D1B-B015-C85E36ED7174}"/>
              </a:ext>
            </a:extLst>
          </p:cNvPr>
          <p:cNvSpPr txBox="1"/>
          <p:nvPr/>
        </p:nvSpPr>
        <p:spPr>
          <a:xfrm flipH="1">
            <a:off x="1989049" y="4855250"/>
            <a:ext cx="28804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 err="1"/>
              <a:t>NNoM</a:t>
            </a:r>
            <a:endParaRPr lang="en-US" sz="7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3E957-9D5F-4BA4-ACCA-3A691F15D5CC}"/>
              </a:ext>
            </a:extLst>
          </p:cNvPr>
          <p:cNvSpPr txBox="1"/>
          <p:nvPr/>
        </p:nvSpPr>
        <p:spPr>
          <a:xfrm>
            <a:off x="6950300" y="1134243"/>
            <a:ext cx="24849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Not batch normalized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Batch normalized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Non compressed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x4 compression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x8 compression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FA1B7-D457-4537-B80B-AEC1B71DE24B}"/>
              </a:ext>
            </a:extLst>
          </p:cNvPr>
          <p:cNvSpPr txBox="1"/>
          <p:nvPr/>
        </p:nvSpPr>
        <p:spPr>
          <a:xfrm>
            <a:off x="6909871" y="2550640"/>
            <a:ext cx="33844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/>
              <a:t>Quantization aware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16bit floating point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Weights and activation quantized 8bit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600" dirty="0"/>
              <a:t>Post-training quantization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16bit floating point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Weights quantized 8bit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Weights and activation functions quantized 8bit, fixed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68AD6-DF59-4E92-96DC-68DBA9F757FB}"/>
              </a:ext>
            </a:extLst>
          </p:cNvPr>
          <p:cNvSpPr txBox="1"/>
          <p:nvPr/>
        </p:nvSpPr>
        <p:spPr>
          <a:xfrm>
            <a:off x="6975284" y="5193805"/>
            <a:ext cx="3600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600" dirty="0"/>
              <a:t>8bit quantization, fixed point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With CMSIS-NN backend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W/o CMSIS-NN backend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06DC752-D4B2-454C-AC1B-7948871D8AD4}"/>
              </a:ext>
            </a:extLst>
          </p:cNvPr>
          <p:cNvSpPr/>
          <p:nvPr/>
        </p:nvSpPr>
        <p:spPr>
          <a:xfrm>
            <a:off x="10209137" y="1337908"/>
            <a:ext cx="648090" cy="3704732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9F37C90-CF8C-4006-B5F0-FF4CD0D8D475}"/>
              </a:ext>
            </a:extLst>
          </p:cNvPr>
          <p:cNvSpPr/>
          <p:nvPr/>
        </p:nvSpPr>
        <p:spPr>
          <a:xfrm>
            <a:off x="10245142" y="5119370"/>
            <a:ext cx="576080" cy="923331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32678-F493-47E0-AD9E-DDC3EDC2F0A4}"/>
              </a:ext>
            </a:extLst>
          </p:cNvPr>
          <p:cNvSpPr txBox="1"/>
          <p:nvPr/>
        </p:nvSpPr>
        <p:spPr>
          <a:xfrm>
            <a:off x="10918572" y="249258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CubeAI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3CBFA-8439-4D89-B2CA-72A4ACFA03B9}"/>
              </a:ext>
            </a:extLst>
          </p:cNvPr>
          <p:cNvSpPr txBox="1"/>
          <p:nvPr/>
        </p:nvSpPr>
        <p:spPr>
          <a:xfrm>
            <a:off x="10891876" y="504264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NNoM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1499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7B679-5DAF-4478-936B-91BE5EF11856}"/>
              </a:ext>
            </a:extLst>
          </p:cNvPr>
          <p:cNvSpPr txBox="1"/>
          <p:nvPr/>
        </p:nvSpPr>
        <p:spPr>
          <a:xfrm>
            <a:off x="8541959" y="1268700"/>
            <a:ext cx="3240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Remarks: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models has been tested on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Quantization aware is not supported in </a:t>
            </a:r>
            <a:r>
              <a:rPr lang="en-US" dirty="0" err="1"/>
              <a:t>CubeAI</a:t>
            </a:r>
            <a:r>
              <a:rPr lang="en-US" dirty="0"/>
              <a:t> yet, as 16bit floating point, so I tested only on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GCC FP16 are store variable only, so has to be casted to FP32 for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-w suffix means only weights are quantized, -</a:t>
            </a:r>
            <a:r>
              <a:rPr lang="en-US" dirty="0" err="1"/>
              <a:t>wa</a:t>
            </a:r>
            <a:r>
              <a:rPr lang="en-US" dirty="0"/>
              <a:t> means both weights and activation functions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BD1B1A-2DD3-47C0-BCFF-6D982C82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90" y="1330097"/>
            <a:ext cx="8119241" cy="503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12A70-C36E-40C1-BA6F-8D8A693D582A}"/>
              </a:ext>
            </a:extLst>
          </p:cNvPr>
          <p:cNvSpPr txBox="1"/>
          <p:nvPr/>
        </p:nvSpPr>
        <p:spPr>
          <a:xfrm>
            <a:off x="3550037" y="6358216"/>
            <a:ext cx="17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 aware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D4FB2-D9D1-485F-A3BE-C8E479F8934B}"/>
              </a:ext>
            </a:extLst>
          </p:cNvPr>
          <p:cNvSpPr txBox="1"/>
          <p:nvPr/>
        </p:nvSpPr>
        <p:spPr>
          <a:xfrm>
            <a:off x="5583095" y="63500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Post-training quant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083E4F-909C-435D-8418-74BDAF1D511D}"/>
              </a:ext>
            </a:extLst>
          </p:cNvPr>
          <p:cNvSpPr/>
          <p:nvPr/>
        </p:nvSpPr>
        <p:spPr>
          <a:xfrm rot="16200000">
            <a:off x="4221359" y="5357641"/>
            <a:ext cx="360050" cy="151221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CC8D3A-299D-44E1-AFF4-06EB4734B039}"/>
              </a:ext>
            </a:extLst>
          </p:cNvPr>
          <p:cNvSpPr/>
          <p:nvPr/>
        </p:nvSpPr>
        <p:spPr>
          <a:xfrm rot="16200000">
            <a:off x="6463617" y="4915049"/>
            <a:ext cx="360050" cy="264447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C8B4A-D25C-4A1E-AAC8-DD0FD9F7276C}"/>
              </a:ext>
            </a:extLst>
          </p:cNvPr>
          <p:cNvSpPr txBox="1"/>
          <p:nvPr/>
        </p:nvSpPr>
        <p:spPr>
          <a:xfrm rot="16200000">
            <a:off x="-38601" y="3546965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Percentage</a:t>
            </a:r>
          </a:p>
        </p:txBody>
      </p:sp>
    </p:spTree>
    <p:extLst>
      <p:ext uri="{BB962C8B-B14F-4D97-AF65-F5344CB8AC3E}">
        <p14:creationId xmlns:p14="http://schemas.microsoft.com/office/powerpoint/2010/main" val="18763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performance – MAC Operations, comparison with SOA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ED59CA-CE69-471D-A83A-8C0EE046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48" y="1692264"/>
            <a:ext cx="7755801" cy="47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performance – MAC Operations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EEEB8BD-2F6C-4D90-9CCF-7C3517C3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71" y="1156664"/>
            <a:ext cx="8333684" cy="517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performance – MAC Operations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49A15DAC-6C0C-45FB-ABAA-7C7F3466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9" y="1412720"/>
            <a:ext cx="7128990" cy="44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42C1B-3C4E-4253-B317-9CB2528F2497}"/>
              </a:ext>
            </a:extLst>
          </p:cNvPr>
          <p:cNvSpPr txBox="1"/>
          <p:nvPr/>
        </p:nvSpPr>
        <p:spPr>
          <a:xfrm>
            <a:off x="7533819" y="1383265"/>
            <a:ext cx="424859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also tried with different compiler optimizations settings, and the only notable difference was with </a:t>
            </a:r>
            <a:r>
              <a:rPr lang="en-US" sz="2000" dirty="0" err="1"/>
              <a:t>NNoM</a:t>
            </a:r>
            <a:r>
              <a:rPr lang="en-US" sz="2000" dirty="0"/>
              <a:t> without the CMSIS-NN backend: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CMSIS-backed implementation with o-fast option between 1e-3 and 1e-4 relative difference than o-none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“Pure math” implementation with o-fast option: about </a:t>
            </a:r>
            <a:r>
              <a:rPr lang="en-US" sz="2000" b="1" u="sng" dirty="0"/>
              <a:t>5.5x less</a:t>
            </a:r>
            <a:r>
              <a:rPr lang="en-US" sz="2000" dirty="0"/>
              <a:t> cycles required than o-none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Please also note that in every test the hardware floating point implementation was activated: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mfloat-abi</a:t>
            </a:r>
            <a:r>
              <a:rPr lang="en-US" dirty="0"/>
              <a:t>=hard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10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D481BB5-6E2A-4A4A-9A80-F87765DCE7AB}"/>
              </a:ext>
            </a:extLst>
          </p:cNvPr>
          <p:cNvSpPr/>
          <p:nvPr/>
        </p:nvSpPr>
        <p:spPr>
          <a:xfrm>
            <a:off x="476839" y="2710215"/>
            <a:ext cx="2808390" cy="136819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introduction, challenges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302E7C6-8BA6-4A3D-8269-5F373177DAAE}"/>
              </a:ext>
            </a:extLst>
          </p:cNvPr>
          <p:cNvSpPr/>
          <p:nvPr/>
        </p:nvSpPr>
        <p:spPr>
          <a:xfrm>
            <a:off x="2740143" y="2702532"/>
            <a:ext cx="259236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5125401-1425-422E-97E8-C3165396638B}"/>
              </a:ext>
            </a:extLst>
          </p:cNvPr>
          <p:cNvSpPr/>
          <p:nvPr/>
        </p:nvSpPr>
        <p:spPr>
          <a:xfrm>
            <a:off x="4768584" y="2702532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 evaluation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4242BC0-D2F7-4450-AD54-93F35F9AB5F1}"/>
              </a:ext>
            </a:extLst>
          </p:cNvPr>
          <p:cNvSpPr/>
          <p:nvPr/>
        </p:nvSpPr>
        <p:spPr>
          <a:xfrm>
            <a:off x="6873797" y="2704770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evaluation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DFEFB61-1223-4D1E-810A-5DBB5CB87C28}"/>
              </a:ext>
            </a:extLst>
          </p:cNvPr>
          <p:cNvSpPr/>
          <p:nvPr/>
        </p:nvSpPr>
        <p:spPr>
          <a:xfrm>
            <a:off x="8970714" y="2710215"/>
            <a:ext cx="2548947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746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performance – Cycles (and MAC)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9C71612-98D9-4777-ADEE-C9C24A0C1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72338"/>
              </p:ext>
            </p:extLst>
          </p:nvPr>
        </p:nvGraphicFramePr>
        <p:xfrm>
          <a:off x="7926033" y="2554115"/>
          <a:ext cx="3942477" cy="2016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59">
                  <a:extLst>
                    <a:ext uri="{9D8B030D-6E8A-4147-A177-3AD203B41FA5}">
                      <a16:colId xmlns:a16="http://schemas.microsoft.com/office/drawing/2014/main" val="3315404069"/>
                    </a:ext>
                  </a:extLst>
                </a:gridCol>
                <a:gridCol w="1314159">
                  <a:extLst>
                    <a:ext uri="{9D8B030D-6E8A-4147-A177-3AD203B41FA5}">
                      <a16:colId xmlns:a16="http://schemas.microsoft.com/office/drawing/2014/main" val="2435195573"/>
                    </a:ext>
                  </a:extLst>
                </a:gridCol>
                <a:gridCol w="1314159">
                  <a:extLst>
                    <a:ext uri="{9D8B030D-6E8A-4147-A177-3AD203B41FA5}">
                      <a16:colId xmlns:a16="http://schemas.microsoft.com/office/drawing/2014/main" val="1354403371"/>
                    </a:ext>
                  </a:extLst>
                </a:gridCol>
              </a:tblGrid>
              <a:tr h="6720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STM32F7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STM32F4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664825"/>
                  </a:ext>
                </a:extLst>
              </a:tr>
              <a:tr h="672093">
                <a:tc>
                  <a:txBody>
                    <a:bodyPr/>
                    <a:lstStyle/>
                    <a:p>
                      <a:r>
                        <a:rPr lang="en-US" dirty="0"/>
                        <a:t>FP32 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04833"/>
                  </a:ext>
                </a:extLst>
              </a:tr>
              <a:tr h="672093">
                <a:tc>
                  <a:txBody>
                    <a:bodyPr/>
                    <a:lstStyle/>
                    <a:p>
                      <a:r>
                        <a:rPr lang="en-US" dirty="0"/>
                        <a:t>Int8 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832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C723FF-684F-4B82-BD6B-12F31A5C0C43}"/>
              </a:ext>
            </a:extLst>
          </p:cNvPr>
          <p:cNvSpPr txBox="1"/>
          <p:nvPr/>
        </p:nvSpPr>
        <p:spPr>
          <a:xfrm>
            <a:off x="8613969" y="1998633"/>
            <a:ext cx="313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cycle/</a:t>
            </a:r>
            <a:r>
              <a:rPr lang="en-US" dirty="0" err="1"/>
              <a:t>MAC_op</a:t>
            </a:r>
            <a:r>
              <a:rPr lang="en-US" dirty="0"/>
              <a:t>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D44039-653B-4368-95AE-E00B31EC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2" y="1484732"/>
            <a:ext cx="7464504" cy="46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88C42-13C1-4221-964C-79DD38897CA6}"/>
              </a:ext>
            </a:extLst>
          </p:cNvPr>
          <p:cNvSpPr txBox="1"/>
          <p:nvPr/>
        </p:nvSpPr>
        <p:spPr>
          <a:xfrm>
            <a:off x="8937748" y="494121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bet: SIMD instructions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D6C2A4-185F-4313-A4F0-F561823C93CE}"/>
              </a:ext>
            </a:extLst>
          </p:cNvPr>
          <p:cNvCxnSpPr/>
          <p:nvPr/>
        </p:nvCxnSpPr>
        <p:spPr>
          <a:xfrm flipV="1">
            <a:off x="10846279" y="4293120"/>
            <a:ext cx="70232" cy="54526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C5D152-2FDF-4A53-AA01-A0BEFD35D22E}"/>
              </a:ext>
            </a:extLst>
          </p:cNvPr>
          <p:cNvCxnSpPr/>
          <p:nvPr/>
        </p:nvCxnSpPr>
        <p:spPr>
          <a:xfrm flipH="1" flipV="1">
            <a:off x="9622109" y="4293120"/>
            <a:ext cx="72010" cy="54526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– ROM, comparison with SOA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9B1AC-569C-42F0-8468-C8F4FB6FA88E}"/>
              </a:ext>
            </a:extLst>
          </p:cNvPr>
          <p:cNvSpPr txBox="1"/>
          <p:nvPr/>
        </p:nvSpPr>
        <p:spPr>
          <a:xfrm rot="16200000">
            <a:off x="1205220" y="34976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kBytes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775BE7-F6D3-4829-BD2B-61C5D66B0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99" y="1165780"/>
            <a:ext cx="8220227" cy="50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1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– ROM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35C8D-4DB8-4D7B-8EE0-D1A7B5CD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9" y="1340580"/>
            <a:ext cx="7735800" cy="4792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E76AF-921E-41DC-A578-BDFDD7169400}"/>
              </a:ext>
            </a:extLst>
          </p:cNvPr>
          <p:cNvSpPr txBox="1"/>
          <p:nvPr/>
        </p:nvSpPr>
        <p:spPr>
          <a:xfrm>
            <a:off x="9190050" y="2132820"/>
            <a:ext cx="2520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observe how </a:t>
            </a:r>
            <a:r>
              <a:rPr lang="en-US" dirty="0" err="1"/>
              <a:t>CubeAI</a:t>
            </a:r>
            <a:r>
              <a:rPr lang="en-US" dirty="0"/>
              <a:t> compression affects only dense layers</a:t>
            </a:r>
          </a:p>
          <a:p>
            <a:endParaRPr lang="en-US" dirty="0"/>
          </a:p>
          <a:p>
            <a:r>
              <a:rPr lang="en-US" dirty="0"/>
              <a:t>The biggest model is less than half of the ROM available on STM32L4, and the smallest one is near 10% of memory occupation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9B1AC-569C-42F0-8468-C8F4FB6FA88E}"/>
              </a:ext>
            </a:extLst>
          </p:cNvPr>
          <p:cNvSpPr txBox="1"/>
          <p:nvPr/>
        </p:nvSpPr>
        <p:spPr>
          <a:xfrm rot="16200000">
            <a:off x="763292" y="34976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kBytes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84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– RAM, comparison with SOA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FF19-D764-4987-9D7C-2F877622CC27}"/>
              </a:ext>
            </a:extLst>
          </p:cNvPr>
          <p:cNvSpPr txBox="1"/>
          <p:nvPr/>
        </p:nvSpPr>
        <p:spPr>
          <a:xfrm rot="16200000">
            <a:off x="1569024" y="3523280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kBytes</a:t>
            </a:r>
            <a:r>
              <a:rPr lang="en-US" sz="1400" dirty="0"/>
              <a:t>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87CD39-A987-4FE5-9B24-7AF9F798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43" y="1196690"/>
            <a:ext cx="7917163" cy="489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6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– 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28415B-CDCF-450F-809F-F887FA2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9" y="1268700"/>
            <a:ext cx="7849090" cy="48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78D80-8A93-474B-9B3E-BC385219B0D1}"/>
              </a:ext>
            </a:extLst>
          </p:cNvPr>
          <p:cNvSpPr txBox="1"/>
          <p:nvPr/>
        </p:nvSpPr>
        <p:spPr>
          <a:xfrm>
            <a:off x="8613970" y="2690336"/>
            <a:ext cx="2736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 usage is rather good,</a:t>
            </a:r>
          </a:p>
          <a:p>
            <a:r>
              <a:rPr lang="en-US" dirty="0"/>
              <a:t>it uses around 10% of RAM available on STM32L4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FF19-D764-4987-9D7C-2F877622CC27}"/>
              </a:ext>
            </a:extLst>
          </p:cNvPr>
          <p:cNvSpPr txBox="1"/>
          <p:nvPr/>
        </p:nvSpPr>
        <p:spPr>
          <a:xfrm rot="16200000">
            <a:off x="363417" y="270061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kBytes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554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time – F7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5AAE566-CD28-4CF6-88A7-BA583721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13" y="1124680"/>
            <a:ext cx="8641200" cy="49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time – F4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16CC7F5-D5B6-42C2-A4D4-ACAC3293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82" y="1268700"/>
            <a:ext cx="7922261" cy="48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24C08-08C7-4462-B185-CD7F87B207F4}"/>
              </a:ext>
            </a:extLst>
          </p:cNvPr>
          <p:cNvSpPr txBox="1"/>
          <p:nvPr/>
        </p:nvSpPr>
        <p:spPr>
          <a:xfrm>
            <a:off x="7101759" y="573884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CMSIS-NN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13D5E-0C18-433E-8688-E21D3459B923}"/>
              </a:ext>
            </a:extLst>
          </p:cNvPr>
          <p:cNvSpPr/>
          <p:nvPr/>
        </p:nvSpPr>
        <p:spPr>
          <a:xfrm>
            <a:off x="8109899" y="5738840"/>
            <a:ext cx="864120" cy="428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Precision/ROM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4C08-08C7-4462-B185-CD7F87B207F4}"/>
              </a:ext>
            </a:extLst>
          </p:cNvPr>
          <p:cNvSpPr txBox="1"/>
          <p:nvPr/>
        </p:nvSpPr>
        <p:spPr>
          <a:xfrm>
            <a:off x="7101759" y="573884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CMSIS-NN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13D5E-0C18-433E-8688-E21D3459B923}"/>
              </a:ext>
            </a:extLst>
          </p:cNvPr>
          <p:cNvSpPr/>
          <p:nvPr/>
        </p:nvSpPr>
        <p:spPr>
          <a:xfrm>
            <a:off x="8109899" y="5738840"/>
            <a:ext cx="864120" cy="428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0E358-B7C1-4321-928D-C11E1347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991" y="1388033"/>
            <a:ext cx="7874843" cy="48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1D44F-1567-42E9-8927-368A1E30B090}"/>
              </a:ext>
            </a:extLst>
          </p:cNvPr>
          <p:cNvSpPr txBox="1"/>
          <p:nvPr/>
        </p:nvSpPr>
        <p:spPr>
          <a:xfrm>
            <a:off x="8918007" y="1064868"/>
            <a:ext cx="23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tradeoff model highlighted in yellow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3B4E1-EA9B-49CA-B6ED-A619D71D7615}"/>
              </a:ext>
            </a:extLst>
          </p:cNvPr>
          <p:cNvSpPr/>
          <p:nvPr/>
        </p:nvSpPr>
        <p:spPr>
          <a:xfrm>
            <a:off x="6094413" y="2492870"/>
            <a:ext cx="864120" cy="36740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25F62-6BBF-48F8-948F-08AFDEB5D4CC}"/>
              </a:ext>
            </a:extLst>
          </p:cNvPr>
          <p:cNvSpPr txBox="1"/>
          <p:nvPr/>
        </p:nvSpPr>
        <p:spPr>
          <a:xfrm rot="16200000">
            <a:off x="1672723" y="3918788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Percentage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AC59B-3181-4078-8C22-93C7199A78BC}"/>
              </a:ext>
            </a:extLst>
          </p:cNvPr>
          <p:cNvSpPr txBox="1"/>
          <p:nvPr/>
        </p:nvSpPr>
        <p:spPr>
          <a:xfrm rot="5400000">
            <a:off x="9620503" y="373758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kBytes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00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 of all metrics – Highlighted the best model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142B-4C8A-4A97-9064-03B7F9AD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49306"/>
              </p:ext>
            </p:extLst>
          </p:nvPr>
        </p:nvGraphicFramePr>
        <p:xfrm>
          <a:off x="548848" y="1340710"/>
          <a:ext cx="11312961" cy="5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451">
                  <a:extLst>
                    <a:ext uri="{9D8B030D-6E8A-4147-A177-3AD203B41FA5}">
                      <a16:colId xmlns:a16="http://schemas.microsoft.com/office/drawing/2014/main" val="3219668132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3371862376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3484594107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4146005988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2168250101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43363411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104026443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1268739308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4001481420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4159312767"/>
                    </a:ext>
                  </a:extLst>
                </a:gridCol>
                <a:gridCol w="1028451">
                  <a:extLst>
                    <a:ext uri="{9D8B030D-6E8A-4147-A177-3AD203B41FA5}">
                      <a16:colId xmlns:a16="http://schemas.microsoft.com/office/drawing/2014/main" val="2419764266"/>
                    </a:ext>
                  </a:extLst>
                </a:gridCol>
              </a:tblGrid>
              <a:tr h="371128">
                <a:tc>
                  <a:txBody>
                    <a:bodyPr/>
                    <a:lstStyle/>
                    <a:p>
                      <a:r>
                        <a:rPr lang="en-US" sz="1200" dirty="0"/>
                        <a:t>Quant/Not quant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Implementation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Test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Backend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Accuracy PC [%]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Accuracy </a:t>
                      </a:r>
                      <a:r>
                        <a:rPr lang="en-US" sz="1200" dirty="0" err="1">
                          <a:effectLst/>
                        </a:rPr>
                        <a:t>uC</a:t>
                      </a:r>
                      <a:r>
                        <a:rPr lang="en-US" sz="1200" dirty="0">
                          <a:effectLst/>
                        </a:rPr>
                        <a:t> [%]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MAC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Cycle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Time for inference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ROM [kB]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RAM [kB]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31489762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Non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SOA model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Keras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98,97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249275645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8112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426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15285395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Non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uC-CubeAI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Keras w/o bn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err="1">
                          <a:effectLst/>
                        </a:rPr>
                        <a:t>Keras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93,63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93,63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1490765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15605249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195,0656125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412,37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11,96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09784723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Non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uC-CubeAI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Keras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Keras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94,19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94,19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1496845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15655240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195,6905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413,65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11,96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79397245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Non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uC-CubeAI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Keras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compress x4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Keras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94,19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91,89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1496845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15664381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195,8047625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371,52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11,96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6498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Non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uC-CubeAI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Keras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compress x8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Keras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94,19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90,79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1496845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15710674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196,383425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362,45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11,96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83091747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Quant aware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TFLite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fp16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TFLite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lvl="1"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213,78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96907405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Quant aware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TFLite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int8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err="1">
                          <a:effectLst/>
                        </a:rPr>
                        <a:t>TFLite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82,4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104,81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65941770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Post train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TFLite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fp16 - w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err="1">
                          <a:effectLst/>
                        </a:rPr>
                        <a:t>TFLite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92,5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213,78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34477944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Post train quant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PC/</a:t>
                      </a:r>
                      <a:r>
                        <a:rPr lang="en-US" sz="1100" dirty="0" err="1">
                          <a:effectLst/>
                        </a:rPr>
                        <a:t>uC-CubeAI</a:t>
                      </a:r>
                      <a:r>
                        <a:rPr lang="en-US" sz="1100" dirty="0">
                          <a:effectLst/>
                        </a:rPr>
                        <a:t>(demo)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TFLite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int8 - w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TFLite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91,9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90,71</a:t>
                      </a:r>
                    </a:p>
                  </a:txBody>
                  <a:tcPr marL="14288" marR="14288" marT="9525" marB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1469917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8022150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100,276875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104,81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13,52</a:t>
                      </a: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107125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Post train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uC-CubeAI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TFLite - int8 - wa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TFLite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72,3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66,87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1498879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8064758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100,809475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104,81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13,52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75994292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Post train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uC-NNoM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NNoM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Keras - NNoM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66,77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66,77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1465300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126951572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1586,89465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103,5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11,6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87553824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Post train quant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PC/</a:t>
                      </a:r>
                      <a:r>
                        <a:rPr lang="en-US" sz="1200" dirty="0" err="1">
                          <a:effectLst/>
                        </a:rPr>
                        <a:t>uC-NNoM</a:t>
                      </a:r>
                      <a:r>
                        <a:rPr lang="en-US" sz="1200" dirty="0">
                          <a:effectLst/>
                        </a:rPr>
                        <a:t> (demo)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NNoM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CMSIS-NN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err="1">
                          <a:effectLst/>
                        </a:rPr>
                        <a:t>Keras</a:t>
                      </a:r>
                      <a:r>
                        <a:rPr lang="en-US" sz="1200" dirty="0">
                          <a:effectLst/>
                        </a:rPr>
                        <a:t> - </a:t>
                      </a:r>
                      <a:r>
                        <a:rPr lang="en-US" sz="1200" dirty="0" err="1">
                          <a:effectLst/>
                        </a:rPr>
                        <a:t>NNoM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66,77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66,77</a:t>
                      </a: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1465300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7293643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91,1705375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103,5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11,6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623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5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D481BB5-6E2A-4A4A-9A80-F87765DCE7AB}"/>
              </a:ext>
            </a:extLst>
          </p:cNvPr>
          <p:cNvSpPr/>
          <p:nvPr/>
        </p:nvSpPr>
        <p:spPr>
          <a:xfrm>
            <a:off x="476839" y="2710215"/>
            <a:ext cx="280839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introduction, challenges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302E7C6-8BA6-4A3D-8269-5F373177DAAE}"/>
              </a:ext>
            </a:extLst>
          </p:cNvPr>
          <p:cNvSpPr/>
          <p:nvPr/>
        </p:nvSpPr>
        <p:spPr>
          <a:xfrm>
            <a:off x="2740143" y="2702532"/>
            <a:ext cx="259236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5125401-1425-422E-97E8-C3165396638B}"/>
              </a:ext>
            </a:extLst>
          </p:cNvPr>
          <p:cNvSpPr/>
          <p:nvPr/>
        </p:nvSpPr>
        <p:spPr>
          <a:xfrm>
            <a:off x="4768584" y="2702532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 evaluation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4242BC0-D2F7-4450-AD54-93F35F9AB5F1}"/>
              </a:ext>
            </a:extLst>
          </p:cNvPr>
          <p:cNvSpPr/>
          <p:nvPr/>
        </p:nvSpPr>
        <p:spPr>
          <a:xfrm>
            <a:off x="6873797" y="2704770"/>
            <a:ext cx="2648482" cy="136819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evaluation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DFEFB61-1223-4D1E-810A-5DBB5CB87C28}"/>
              </a:ext>
            </a:extLst>
          </p:cNvPr>
          <p:cNvSpPr/>
          <p:nvPr/>
        </p:nvSpPr>
        <p:spPr>
          <a:xfrm>
            <a:off x="8970714" y="2710215"/>
            <a:ext cx="2548947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713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49" y="1340710"/>
            <a:ext cx="11602579" cy="1296180"/>
          </a:xfrm>
        </p:spPr>
        <p:txBody>
          <a:bodyPr/>
          <a:lstStyle/>
          <a:p>
            <a:r>
              <a:rPr lang="en-GB" dirty="0"/>
              <a:t>The dataset chosen is the </a:t>
            </a:r>
            <a:r>
              <a:rPr lang="en-US" dirty="0"/>
              <a:t>German Traffic Sign Recognition Benchmark (GTSRB)</a:t>
            </a:r>
          </a:p>
          <a:p>
            <a:r>
              <a:rPr lang="en-US" dirty="0"/>
              <a:t>Released for a CV competition in 2011, teams used both handcrafted features and neural network (latter used as benchmark) [1]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5380"/>
          </a:xfrm>
        </p:spPr>
        <p:txBody>
          <a:bodyPr/>
          <a:lstStyle/>
          <a:p>
            <a:r>
              <a:rPr lang="en-GB" dirty="0"/>
              <a:t>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5C09A-BAFB-4325-96B4-AC3B1647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929" y="2304319"/>
            <a:ext cx="2986552" cy="2992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4BDF0-C943-4A51-A241-1D2F44AB3497}"/>
              </a:ext>
            </a:extLst>
          </p:cNvPr>
          <p:cNvSpPr txBox="1"/>
          <p:nvPr/>
        </p:nvSpPr>
        <p:spPr>
          <a:xfrm>
            <a:off x="476839" y="2852920"/>
            <a:ext cx="7561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remarks: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images contain one traffic sign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sizes vary between 15x15 to 250x250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are not necessarily squared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actual traffic sign is not necessarily centered within the image.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9F4AE-F8FA-42E6-8F82-725B7004E139}"/>
              </a:ext>
            </a:extLst>
          </p:cNvPr>
          <p:cNvSpPr txBox="1"/>
          <p:nvPr/>
        </p:nvSpPr>
        <p:spPr>
          <a:xfrm>
            <a:off x="8899722" y="543357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02F1E1-74E7-4C50-98F3-3BD8DADBF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" t="24799" r="9828" b="14300"/>
          <a:stretch/>
        </p:blipFill>
        <p:spPr bwMode="auto">
          <a:xfrm>
            <a:off x="404829" y="1484730"/>
            <a:ext cx="7705070" cy="41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71810-F85B-4773-BE7C-5B883AB39E40}"/>
              </a:ext>
            </a:extLst>
          </p:cNvPr>
          <p:cNvSpPr txBox="1"/>
          <p:nvPr/>
        </p:nvSpPr>
        <p:spPr>
          <a:xfrm>
            <a:off x="8410354" y="1735046"/>
            <a:ext cx="32145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Unfortunately I do not have a power meter at home, so I built one!</a:t>
            </a:r>
          </a:p>
          <a:p>
            <a:endParaRPr lang="en-US" sz="2400" dirty="0"/>
          </a:p>
          <a:p>
            <a:r>
              <a:rPr lang="en-US" sz="2400" dirty="0"/>
              <a:t>It is a shunt ammeter featuring an Arduino and an instrumental amplifier made with three UA741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21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71810-F85B-4773-BE7C-5B883AB39E40}"/>
              </a:ext>
            </a:extLst>
          </p:cNvPr>
          <p:cNvSpPr txBox="1"/>
          <p:nvPr/>
        </p:nvSpPr>
        <p:spPr>
          <a:xfrm>
            <a:off x="8410354" y="1735046"/>
            <a:ext cx="32145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three </a:t>
            </a:r>
            <a:r>
              <a:rPr lang="en-US" sz="2400" dirty="0" err="1"/>
              <a:t>opamps</a:t>
            </a:r>
            <a:r>
              <a:rPr lang="en-US" sz="2400" dirty="0"/>
              <a:t> to decouple </a:t>
            </a:r>
            <a:r>
              <a:rPr lang="en-US" sz="2400" dirty="0" err="1"/>
              <a:t>impedences</a:t>
            </a:r>
            <a:r>
              <a:rPr lang="en-US" sz="2400" dirty="0"/>
              <a:t> from the shunt resistor and </a:t>
            </a:r>
            <a:r>
              <a:rPr lang="en-US" sz="2400" dirty="0" err="1"/>
              <a:t>amplyfing</a:t>
            </a:r>
            <a:r>
              <a:rPr lang="en-US" sz="2400" dirty="0"/>
              <a:t> so I could put a low resistor (1.8ohm) and have a low burden voltage (less than 0.2V)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F18C5-2656-46AD-A85C-45E9B783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9" y="1241796"/>
            <a:ext cx="5786480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71810-F85B-4773-BE7C-5B883AB39E40}"/>
              </a:ext>
            </a:extLst>
          </p:cNvPr>
          <p:cNvSpPr txBox="1"/>
          <p:nvPr/>
        </p:nvSpPr>
        <p:spPr>
          <a:xfrm>
            <a:off x="7323657" y="1080178"/>
            <a:ext cx="40987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researching on the schematic provided by ST for the </a:t>
            </a:r>
            <a:r>
              <a:rPr lang="en-US" sz="2400" dirty="0" err="1"/>
              <a:t>Nucleo</a:t>
            </a:r>
            <a:r>
              <a:rPr lang="en-US" sz="2400" dirty="0"/>
              <a:t> board I could only spot the header that powers the entire board, sensors included.</a:t>
            </a:r>
          </a:p>
          <a:p>
            <a:endParaRPr lang="en-US" sz="2400" dirty="0"/>
          </a:p>
          <a:p>
            <a:r>
              <a:rPr lang="en-US" sz="2400" dirty="0"/>
              <a:t>To not poison the results I have measured the current consumption of the board putting the </a:t>
            </a:r>
            <a:r>
              <a:rPr lang="en-US" sz="2400" dirty="0" err="1"/>
              <a:t>uC</a:t>
            </a:r>
            <a:r>
              <a:rPr lang="en-US" sz="2400" dirty="0"/>
              <a:t> in sleep mode and so offsetting the further readings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1F0C1-D93D-40D0-A205-64B675A8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42792"/>
            <a:ext cx="6999807" cy="2772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F56FE-C7DC-410B-A7F8-CBEB9343F572}"/>
              </a:ext>
            </a:extLst>
          </p:cNvPr>
          <p:cNvSpPr txBox="1"/>
          <p:nvPr/>
        </p:nvSpPr>
        <p:spPr>
          <a:xfrm>
            <a:off x="546651" y="4880241"/>
            <a:ext cx="1744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Credits: ST Electronics</a:t>
            </a:r>
          </a:p>
        </p:txBody>
      </p:sp>
    </p:spTree>
    <p:extLst>
      <p:ext uri="{BB962C8B-B14F-4D97-AF65-F5344CB8AC3E}">
        <p14:creationId xmlns:p14="http://schemas.microsoft.com/office/powerpoint/2010/main" val="140539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B136949-A3EC-42BB-8EE4-7927D8B62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9" y="1601614"/>
            <a:ext cx="5780774" cy="39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B0E0D91-3F3E-406B-A2BD-5F9E6065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43" y="1601614"/>
            <a:ext cx="5953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B9E18305-DDA2-4B45-A217-3B3167D4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9" y="1556740"/>
            <a:ext cx="59817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3C4E0EF9-EFFF-445A-B46F-A1B9BD7C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01" y="1556739"/>
            <a:ext cx="58864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6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EA13D43-5AF8-4C2F-A742-856B5723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5" y="1190685"/>
            <a:ext cx="10104406" cy="506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power consumption – </a:t>
            </a:r>
            <a:r>
              <a:rPr lang="en-US" dirty="0" err="1"/>
              <a:t>Tensorflow</a:t>
            </a:r>
            <a:r>
              <a:rPr lang="en-US" dirty="0"/>
              <a:t> int8-w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7B5D7FE-F78A-4460-B95F-E630419AA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90320"/>
              </p:ext>
            </p:extLst>
          </p:nvPr>
        </p:nvGraphicFramePr>
        <p:xfrm>
          <a:off x="833984" y="1195949"/>
          <a:ext cx="10588375" cy="513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625">
                  <a:extLst>
                    <a:ext uri="{9D8B030D-6E8A-4147-A177-3AD203B41FA5}">
                      <a16:colId xmlns:a16="http://schemas.microsoft.com/office/drawing/2014/main" val="2510288948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1400764925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1423700055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1568353646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1753205249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1542483531"/>
                    </a:ext>
                  </a:extLst>
                </a:gridCol>
                <a:gridCol w="1512625">
                  <a:extLst>
                    <a:ext uri="{9D8B030D-6E8A-4147-A177-3AD203B41FA5}">
                      <a16:colId xmlns:a16="http://schemas.microsoft.com/office/drawing/2014/main" val="2007556713"/>
                    </a:ext>
                  </a:extLst>
                </a:gridCol>
              </a:tblGrid>
              <a:tr h="1259371">
                <a:tc>
                  <a:txBody>
                    <a:bodyPr/>
                    <a:lstStyle/>
                    <a:p>
                      <a:r>
                        <a:rPr lang="en-US" dirty="0"/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Current-F4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Current-F7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Power-F4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Power-F7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Energy/inference</a:t>
                      </a:r>
                    </a:p>
                    <a:p>
                      <a:r>
                        <a:rPr lang="en-US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Energy/inference</a:t>
                      </a:r>
                    </a:p>
                    <a:p>
                      <a:r>
                        <a:rPr lang="en-US" dirty="0"/>
                        <a:t>F7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55516"/>
                  </a:ext>
                </a:extLst>
              </a:tr>
              <a:tr h="968747">
                <a:tc>
                  <a:txBody>
                    <a:bodyPr/>
                    <a:lstStyle/>
                    <a:p>
                      <a:r>
                        <a:rPr lang="en-US" dirty="0"/>
                        <a:t>216MHz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7871"/>
                  </a:ext>
                </a:extLst>
              </a:tr>
              <a:tr h="968747">
                <a:tc>
                  <a:txBody>
                    <a:bodyPr/>
                    <a:lstStyle/>
                    <a:p>
                      <a:r>
                        <a:rPr lang="en-US" dirty="0"/>
                        <a:t>80MHz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84278"/>
                  </a:ext>
                </a:extLst>
              </a:tr>
              <a:tr h="968747">
                <a:tc>
                  <a:txBody>
                    <a:bodyPr/>
                    <a:lstStyle/>
                    <a:p>
                      <a:r>
                        <a:rPr lang="en-US" dirty="0"/>
                        <a:t>40MHz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66639"/>
                  </a:ext>
                </a:extLst>
              </a:tr>
              <a:tr h="968747">
                <a:tc>
                  <a:txBody>
                    <a:bodyPr/>
                    <a:lstStyle/>
                    <a:p>
                      <a:r>
                        <a:rPr lang="en-US" dirty="0"/>
                        <a:t>16MHz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17.55mJ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9.9mJ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6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D481BB5-6E2A-4A4A-9A80-F87765DCE7AB}"/>
              </a:ext>
            </a:extLst>
          </p:cNvPr>
          <p:cNvSpPr/>
          <p:nvPr/>
        </p:nvSpPr>
        <p:spPr>
          <a:xfrm>
            <a:off x="476839" y="2710215"/>
            <a:ext cx="280839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introduction, challenges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302E7C6-8BA6-4A3D-8269-5F373177DAAE}"/>
              </a:ext>
            </a:extLst>
          </p:cNvPr>
          <p:cNvSpPr/>
          <p:nvPr/>
        </p:nvSpPr>
        <p:spPr>
          <a:xfrm>
            <a:off x="2740143" y="2702532"/>
            <a:ext cx="259236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5125401-1425-422E-97E8-C3165396638B}"/>
              </a:ext>
            </a:extLst>
          </p:cNvPr>
          <p:cNvSpPr/>
          <p:nvPr/>
        </p:nvSpPr>
        <p:spPr>
          <a:xfrm>
            <a:off x="4768584" y="2702532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 evaluation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4242BC0-D2F7-4450-AD54-93F35F9AB5F1}"/>
              </a:ext>
            </a:extLst>
          </p:cNvPr>
          <p:cNvSpPr/>
          <p:nvPr/>
        </p:nvSpPr>
        <p:spPr>
          <a:xfrm>
            <a:off x="6873797" y="2704770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evaluation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DFEFB61-1223-4D1E-810A-5DBB5CB87C28}"/>
              </a:ext>
            </a:extLst>
          </p:cNvPr>
          <p:cNvSpPr/>
          <p:nvPr/>
        </p:nvSpPr>
        <p:spPr>
          <a:xfrm>
            <a:off x="8970714" y="2710215"/>
            <a:ext cx="2548947" cy="136819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119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6A6EA-5D9C-48EA-804A-A20092722B64}"/>
              </a:ext>
            </a:extLst>
          </p:cNvPr>
          <p:cNvSpPr txBox="1"/>
          <p:nvPr/>
        </p:nvSpPr>
        <p:spPr>
          <a:xfrm>
            <a:off x="316830" y="2427226"/>
            <a:ext cx="5274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Tensorflow</a:t>
            </a:r>
            <a:r>
              <a:rPr lang="en-US" sz="2400" dirty="0"/>
              <a:t> lite (post train quant) with 8-bit weight quantization on STM32F723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NNoM</a:t>
            </a:r>
            <a:r>
              <a:rPr lang="en-US" sz="2400" dirty="0"/>
              <a:t> with CMSIS-NN backend on STM32L475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GUI to automate the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Real time power figures with APM! (Arduino Power Monitor :)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B29B6-47A6-4287-9BB9-3EEF32D8887C}"/>
              </a:ext>
            </a:extLst>
          </p:cNvPr>
          <p:cNvSpPr txBox="1"/>
          <p:nvPr/>
        </p:nvSpPr>
        <p:spPr>
          <a:xfrm>
            <a:off x="807286" y="1243049"/>
            <a:ext cx="1040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Actually it has been running for the whole presentation ;)</a:t>
            </a:r>
          </a:p>
        </p:txBody>
      </p:sp>
      <p:pic>
        <p:nvPicPr>
          <p:cNvPr id="1026" name="Picture 2" descr="GUI of the sender">
            <a:extLst>
              <a:ext uri="{FF2B5EF4-FFF2-40B4-BE49-F238E27FC236}">
                <a16:creationId xmlns:a16="http://schemas.microsoft.com/office/drawing/2014/main" id="{550B9789-08B2-4B23-888C-F12DFFF1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35" y="1895775"/>
            <a:ext cx="6035356" cy="419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292C6-C076-491C-8530-C08A87B8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56E38-2376-430D-85E2-23EFD78E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4C439-71A4-49C0-8F56-9B3E3F2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22D0FE-1370-4D3A-8441-1D22B5D5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6" name="Online Media 5" title="ML on uC demo">
            <a:hlinkClick r:id="" action="ppaction://media"/>
            <a:extLst>
              <a:ext uri="{FF2B5EF4-FFF2-40B4-BE49-F238E27FC236}">
                <a16:creationId xmlns:a16="http://schemas.microsoft.com/office/drawing/2014/main" id="{CCECFF10-D381-4DD3-A524-9F912F5234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4431" y="1268700"/>
            <a:ext cx="8713210" cy="49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1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and class imbalance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726F1-97BB-4644-8C3F-F539F821AB37}"/>
              </a:ext>
            </a:extLst>
          </p:cNvPr>
          <p:cNvSpPr txBox="1"/>
          <p:nvPr/>
        </p:nvSpPr>
        <p:spPr>
          <a:xfrm>
            <a:off x="476840" y="1443841"/>
            <a:ext cx="57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 in traffic sign recognition (to name a few):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viewpoint variations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lighting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motion-blur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sun glare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damage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43 classes</a:t>
            </a:r>
            <a:r>
              <a:rPr lang="en-US" dirty="0"/>
              <a:t> lead to pretty big networks, representing a challenging implementation on </a:t>
            </a:r>
            <a:r>
              <a:rPr lang="en-US" dirty="0" err="1"/>
              <a:t>uC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was very </a:t>
            </a:r>
            <a:r>
              <a:rPr lang="en-US" dirty="0" err="1"/>
              <a:t>umbalanced</a:t>
            </a:r>
            <a:r>
              <a:rPr lang="en-US" dirty="0"/>
              <a:t>, with classes in the order 1:10.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C55E5-C99E-4012-A118-AA03F5F0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88" y="3435089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4A815-ECDC-434E-87C2-486DA54D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910" y="1036644"/>
            <a:ext cx="833444" cy="814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C2461-2DF2-4170-BDD7-C53FF0F1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38" y="1041406"/>
            <a:ext cx="900119" cy="809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EE8FC-3D9B-4DAA-902F-DA6BBD30F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641" y="1036644"/>
            <a:ext cx="823919" cy="795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719EB-A1BC-4F28-85D3-3CC1B1DE3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953" y="2111708"/>
            <a:ext cx="895357" cy="857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B4CD34-F38F-43C7-834D-C1C3B8AF9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538" y="2111708"/>
            <a:ext cx="997998" cy="857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DE792-9EF1-4334-8C77-4E2746DDB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7504" y="2111708"/>
            <a:ext cx="853199" cy="8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7B522-69AC-4206-8FBF-72AE0DCF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7491-1DE6-46E8-B110-83ADA6D4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10E63-3E25-45DF-BDB6-A596D176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96EFB-C138-4379-9CB2-2F1EF09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86ABF-DB89-41B1-8291-0F9F5770BCDD}"/>
              </a:ext>
            </a:extLst>
          </p:cNvPr>
          <p:cNvSpPr txBox="1"/>
          <p:nvPr/>
        </p:nvSpPr>
        <p:spPr>
          <a:xfrm>
            <a:off x="548849" y="1484730"/>
            <a:ext cx="10979662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[1] </a:t>
            </a:r>
            <a:r>
              <a:rPr lang="en-US" sz="2000" dirty="0">
                <a:hlinkClick r:id="rId2"/>
              </a:rPr>
              <a:t>https://www.ini.rub.de/upload/file/1470692848_f03494010c16c36bab9e/StallkampEtAl_GTSRB_IJCNN2011.pdf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[2] </a:t>
            </a:r>
            <a:r>
              <a:rPr lang="en-US" sz="2000" dirty="0">
                <a:hlinkClick r:id="rId3"/>
              </a:rPr>
              <a:t>https://arxiv.org/pdf/1409.4842.pdf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[3] </a:t>
            </a:r>
            <a:r>
              <a:rPr lang="en-US" sz="2000" dirty="0">
                <a:hlinkClick r:id="rId4"/>
              </a:rPr>
              <a:t>https://arxiv.org/ftp/arxiv/papers/1312/1312.5402.pdf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[4] </a:t>
            </a:r>
            <a:r>
              <a:rPr lang="en-US" sz="2000" dirty="0">
                <a:hlinkClick r:id="rId5"/>
              </a:rPr>
              <a:t>https://docs.opencv.org/3.4/d3/dc1/tutorial_basic_linear_transform.html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[5] </a:t>
            </a:r>
            <a:r>
              <a:rPr lang="en-US" sz="2000" dirty="0">
                <a:hlinkClick r:id="rId6"/>
              </a:rPr>
              <a:t>http://yann.lecun.com/exdb/publis/pdf/sermanet-ijcnn-11.pdf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[6] </a:t>
            </a:r>
            <a:r>
              <a:rPr lang="en-US" sz="2000" dirty="0">
                <a:hlinkClick r:id="rId7"/>
              </a:rPr>
              <a:t>https://gcc.gnu.org/onlinedocs/gcc/Half-Precision.html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38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708900"/>
            <a:ext cx="11537950" cy="3525210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/>
              <a:t>Thank you for you attention!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is finished!</a:t>
            </a:r>
          </a:p>
        </p:txBody>
      </p:sp>
    </p:spTree>
    <p:extLst>
      <p:ext uri="{BB962C8B-B14F-4D97-AF65-F5344CB8AC3E}">
        <p14:creationId xmlns:p14="http://schemas.microsoft.com/office/powerpoint/2010/main" val="9497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03966"/>
          </a:xfrm>
        </p:spPr>
        <p:txBody>
          <a:bodyPr/>
          <a:lstStyle/>
          <a:p>
            <a:r>
              <a:rPr lang="en-GB" dirty="0"/>
              <a:t>How class imbalance was handled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0D09B-B0E3-4480-84BB-11BD9604D740}"/>
              </a:ext>
            </a:extLst>
          </p:cNvPr>
          <p:cNvSpPr txBox="1"/>
          <p:nvPr/>
        </p:nvSpPr>
        <p:spPr>
          <a:xfrm flipH="1">
            <a:off x="502181" y="1196690"/>
            <a:ext cx="11051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augmentation strategies: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Affine </a:t>
            </a:r>
            <a:r>
              <a:rPr lang="en-US" sz="2400" dirty="0" err="1">
                <a:solidFill>
                  <a:srgbClr val="FF0000"/>
                </a:solidFill>
              </a:rPr>
              <a:t>tranform</a:t>
            </a:r>
            <a:r>
              <a:rPr lang="en-US" sz="2400" dirty="0"/>
              <a:t>   </a:t>
            </a:r>
          </a:p>
          <a:p>
            <a:pPr lvl="2"/>
            <a:r>
              <a:rPr lang="en-US" sz="2400" dirty="0"/>
              <a:t> -&gt;  Translation, rotation, scaling and shear somehow already present in the dataset (photos are taken from video of a running car)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Random cutting the images</a:t>
            </a:r>
          </a:p>
          <a:p>
            <a:pPr lvl="2"/>
            <a:r>
              <a:rPr lang="en-US" sz="2400" dirty="0"/>
              <a:t>-&gt; Might cut important part of a signal (as first digit in speed limits)</a:t>
            </a:r>
            <a:endParaRPr lang="en-US" sz="2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Photometric distortions</a:t>
            </a:r>
          </a:p>
          <a:p>
            <a:pPr lvl="2"/>
            <a:r>
              <a:rPr lang="en-US" sz="2400" dirty="0"/>
              <a:t>-&gt; Probably the best solution for traffic signs due to variable time of day and weather conditions. Endorsed by </a:t>
            </a:r>
            <a:r>
              <a:rPr lang="en-US" sz="2400" dirty="0" err="1"/>
              <a:t>GoogLeNet</a:t>
            </a:r>
            <a:r>
              <a:rPr lang="en-US" sz="2400" dirty="0"/>
              <a:t> [2][3]</a:t>
            </a:r>
          </a:p>
          <a:p>
            <a:pPr lvl="2"/>
            <a:r>
              <a:rPr lang="en-US" sz="2400" dirty="0"/>
              <a:t>-&gt; Chosen gamma correction to target exposure differences </a:t>
            </a:r>
            <a:r>
              <a:rPr lang="en-US" sz="2400" dirty="0" err="1"/>
              <a:t>aforhead</a:t>
            </a:r>
            <a:r>
              <a:rPr lang="en-US" sz="2400" dirty="0"/>
              <a:t> mentioned [4]</a:t>
            </a:r>
          </a:p>
        </p:txBody>
      </p:sp>
    </p:spTree>
    <p:extLst>
      <p:ext uri="{BB962C8B-B14F-4D97-AF65-F5344CB8AC3E}">
        <p14:creationId xmlns:p14="http://schemas.microsoft.com/office/powerpoint/2010/main" val="37503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D481BB5-6E2A-4A4A-9A80-F87765DCE7AB}"/>
              </a:ext>
            </a:extLst>
          </p:cNvPr>
          <p:cNvSpPr/>
          <p:nvPr/>
        </p:nvSpPr>
        <p:spPr>
          <a:xfrm>
            <a:off x="476839" y="2710215"/>
            <a:ext cx="2808390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introduction, challenges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302E7C6-8BA6-4A3D-8269-5F373177DAAE}"/>
              </a:ext>
            </a:extLst>
          </p:cNvPr>
          <p:cNvSpPr/>
          <p:nvPr/>
        </p:nvSpPr>
        <p:spPr>
          <a:xfrm>
            <a:off x="2740143" y="2702532"/>
            <a:ext cx="2592360" cy="136819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5125401-1425-422E-97E8-C3165396638B}"/>
              </a:ext>
            </a:extLst>
          </p:cNvPr>
          <p:cNvSpPr/>
          <p:nvPr/>
        </p:nvSpPr>
        <p:spPr>
          <a:xfrm>
            <a:off x="4768584" y="2702532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 evaluation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4242BC0-D2F7-4450-AD54-93F35F9AB5F1}"/>
              </a:ext>
            </a:extLst>
          </p:cNvPr>
          <p:cNvSpPr/>
          <p:nvPr/>
        </p:nvSpPr>
        <p:spPr>
          <a:xfrm>
            <a:off x="6873797" y="2704770"/>
            <a:ext cx="2648482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 evaluation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DFEFB61-1223-4D1E-810A-5DBB5CB87C28}"/>
              </a:ext>
            </a:extLst>
          </p:cNvPr>
          <p:cNvSpPr/>
          <p:nvPr/>
        </p:nvSpPr>
        <p:spPr>
          <a:xfrm>
            <a:off x="8970714" y="2710215"/>
            <a:ext cx="2548947" cy="136819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3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03966"/>
          </a:xfrm>
        </p:spPr>
        <p:txBody>
          <a:bodyPr/>
          <a:lstStyle/>
          <a:p>
            <a:r>
              <a:rPr lang="en-GB" dirty="0"/>
              <a:t>Starting from paper SOA model…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0D09B-B0E3-4480-84BB-11BD9604D740}"/>
              </a:ext>
            </a:extLst>
          </p:cNvPr>
          <p:cNvSpPr txBox="1"/>
          <p:nvPr/>
        </p:nvSpPr>
        <p:spPr>
          <a:xfrm flipH="1">
            <a:off x="502181" y="1196690"/>
            <a:ext cx="1105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SOA Neural Net model from the GTSRB competition: </a:t>
            </a:r>
            <a:r>
              <a:rPr lang="en-US" sz="2400" u="sng" dirty="0" err="1"/>
              <a:t>SermaNet</a:t>
            </a:r>
            <a:r>
              <a:rPr lang="en-US" sz="2400" dirty="0"/>
              <a:t>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0C316-F5FD-4EC8-9F74-0955549FC6ED}"/>
              </a:ext>
            </a:extLst>
          </p:cNvPr>
          <p:cNvSpPr txBox="1"/>
          <p:nvPr/>
        </p:nvSpPr>
        <p:spPr>
          <a:xfrm>
            <a:off x="688929" y="4653170"/>
            <a:ext cx="4824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Extremely high accuracy, almost perfect score (98.97%) over a test set of 12600 traffic signs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691DD-9750-4874-BA49-AA10B60B487C}"/>
              </a:ext>
            </a:extLst>
          </p:cNvPr>
          <p:cNvSpPr txBox="1"/>
          <p:nvPr/>
        </p:nvSpPr>
        <p:spPr>
          <a:xfrm>
            <a:off x="6265928" y="4725180"/>
            <a:ext cx="5232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Way too much ROM/RAM (8MB/400kB) needed for a microcontroller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Inference time would be very slow.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33E6A-CC26-4A1D-93AC-40AD79F9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25" y="1715013"/>
            <a:ext cx="7557584" cy="29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03966"/>
          </a:xfrm>
        </p:spPr>
        <p:txBody>
          <a:bodyPr/>
          <a:lstStyle/>
          <a:p>
            <a:r>
              <a:rPr lang="en-GB" dirty="0"/>
              <a:t>… creating a new model, trade off memory and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0D09B-B0E3-4480-84BB-11BD9604D740}"/>
              </a:ext>
            </a:extLst>
          </p:cNvPr>
          <p:cNvSpPr txBox="1"/>
          <p:nvPr/>
        </p:nvSpPr>
        <p:spPr>
          <a:xfrm flipH="1">
            <a:off x="502181" y="1196690"/>
            <a:ext cx="1105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find a smaller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81BB2-4F1F-4DF3-A4AF-751B671CE51E}"/>
              </a:ext>
            </a:extLst>
          </p:cNvPr>
          <p:cNvSpPr txBox="1"/>
          <p:nvPr/>
        </p:nvSpPr>
        <p:spPr>
          <a:xfrm>
            <a:off x="620859" y="2060810"/>
            <a:ext cx="6552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Resized the images, </a:t>
            </a:r>
            <a:r>
              <a:rPr lang="en-US" sz="2400" u="sng" dirty="0"/>
              <a:t>from 48*48 to 32*32 </a:t>
            </a:r>
            <a:r>
              <a:rPr lang="en-US" sz="2400" dirty="0"/>
              <a:t>(size empirically found as sweet spot)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 err="1"/>
              <a:t>Grayscaled</a:t>
            </a:r>
            <a:r>
              <a:rPr lang="en-US" sz="2400" dirty="0"/>
              <a:t>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Reduced number of convolutional filters and dense neurons</a:t>
            </a:r>
          </a:p>
          <a:p>
            <a:r>
              <a:rPr lang="en-US" sz="2400" dirty="0"/>
              <a:t>        -&gt;… But how could I find the best?</a:t>
            </a:r>
          </a:p>
        </p:txBody>
      </p:sp>
    </p:spTree>
    <p:extLst>
      <p:ext uri="{BB962C8B-B14F-4D97-AF65-F5344CB8AC3E}">
        <p14:creationId xmlns:p14="http://schemas.microsoft.com/office/powerpoint/2010/main" val="7238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29.05.2020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Giordano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03966"/>
          </a:xfrm>
        </p:spPr>
        <p:txBody>
          <a:bodyPr/>
          <a:lstStyle/>
          <a:p>
            <a:pPr algn="ctr"/>
            <a:r>
              <a:rPr lang="en-US" sz="3200" dirty="0"/>
              <a:t>I trained more than 1000 models!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81BB2-4F1F-4DF3-A4AF-751B671CE51E}"/>
              </a:ext>
            </a:extLst>
          </p:cNvPr>
          <p:cNvSpPr txBox="1"/>
          <p:nvPr/>
        </p:nvSpPr>
        <p:spPr>
          <a:xfrm>
            <a:off x="3618593" y="2401129"/>
            <a:ext cx="19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meme drake here</a:t>
            </a:r>
          </a:p>
        </p:txBody>
      </p:sp>
      <p:pic>
        <p:nvPicPr>
          <p:cNvPr id="1026" name="Picture 2" descr="Drake Hotline Bling Meme Generator - Imgflip">
            <a:extLst>
              <a:ext uri="{FF2B5EF4-FFF2-40B4-BE49-F238E27FC236}">
                <a16:creationId xmlns:a16="http://schemas.microsoft.com/office/drawing/2014/main" id="{E5A6C9DE-3299-49C0-B3BA-8D7CDAFB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11" y="1218670"/>
            <a:ext cx="6552910" cy="50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Surface Pro Review: This Windows Portable Still Defines ...">
            <a:extLst>
              <a:ext uri="{FF2B5EF4-FFF2-40B4-BE49-F238E27FC236}">
                <a16:creationId xmlns:a16="http://schemas.microsoft.com/office/drawing/2014/main" id="{B28A532C-F3A5-41B3-98D5-62D1D7E33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13226" r="5216" b="14916"/>
          <a:stretch/>
        </p:blipFill>
        <p:spPr bwMode="auto">
          <a:xfrm>
            <a:off x="5625552" y="1218670"/>
            <a:ext cx="3996555" cy="25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Google Colab? – mc.ai">
            <a:extLst>
              <a:ext uri="{FF2B5EF4-FFF2-40B4-BE49-F238E27FC236}">
                <a16:creationId xmlns:a16="http://schemas.microsoft.com/office/drawing/2014/main" id="{F32344FC-AC91-4CD9-ADAF-801464F1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33" y="4069090"/>
            <a:ext cx="4416594" cy="195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4246D-AC8C-4526-93E2-0641E12CD5DE}"/>
              </a:ext>
            </a:extLst>
          </p:cNvPr>
          <p:cNvSpPr txBox="1"/>
          <p:nvPr/>
        </p:nvSpPr>
        <p:spPr>
          <a:xfrm>
            <a:off x="10054169" y="213282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1 month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50FFF-D5E4-4AA6-B962-6060B27FDC1A}"/>
              </a:ext>
            </a:extLst>
          </p:cNvPr>
          <p:cNvSpPr txBox="1"/>
          <p:nvPr/>
        </p:nvSpPr>
        <p:spPr>
          <a:xfrm>
            <a:off x="10080460" y="4941210"/>
            <a:ext cx="198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2 days</a:t>
            </a:r>
          </a:p>
        </p:txBody>
      </p:sp>
    </p:spTree>
    <p:extLst>
      <p:ext uri="{BB962C8B-B14F-4D97-AF65-F5344CB8AC3E}">
        <p14:creationId xmlns:p14="http://schemas.microsoft.com/office/powerpoint/2010/main" val="3664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AA1E46C4-CFCF-4C61-96ED-E82A9B8FBEAF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BD3AB25B-551A-4A53-889E-BBF7A0FB8668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3D1DE2DF-A3C5-4758-8DA3-2B6BEF28C6A9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0626EAA9-FD64-4EF1-8BA2-50F150728691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4D8FF44C-E391-4879-8E46-513BFB7A1D73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E98F6912-F081-4248-8A0C-DABA1731835A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8574B9E1-7B00-4004-BAF8-0398341F45B5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5C2E3408-1E80-4779-9CC0-3A6DD8037F57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n" id="{0EB9A714-BF88-4105-93B7-FA744A450EC0}" vid="{04E97729-88FF-4DE1-B060-531945A1BB7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9E281FD1530D46B2B2366091D56F9F" ma:contentTypeVersion="0" ma:contentTypeDescription="Ein neues Dokument erstellen." ma:contentTypeScope="" ma:versionID="502722f14adc46ddf98a1dcd91a2cf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7979756cf70274536e7e1add1ead5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616FC9-6098-419E-8D2E-82EA2E750D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38A2E9-76E8-47E7-B1F5-AE602B36E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B35C70-4B1D-417B-AE07-BE8B8F8E8DCD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1715</Words>
  <Application>Microsoft Office PowerPoint</Application>
  <PresentationFormat>Custom</PresentationFormat>
  <Paragraphs>531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Courier New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Traffic sign recognition – CNN on microcontrollers </vt:lpstr>
      <vt:lpstr>Overview</vt:lpstr>
      <vt:lpstr>The dataset</vt:lpstr>
      <vt:lpstr>Challenges and class imbalance</vt:lpstr>
      <vt:lpstr>How class imbalance was handled</vt:lpstr>
      <vt:lpstr>Overview</vt:lpstr>
      <vt:lpstr>Starting from paper SOA model…</vt:lpstr>
      <vt:lpstr>… creating a new model, trade off memory and accuracy</vt:lpstr>
      <vt:lpstr>I trained more than 1000 models!</vt:lpstr>
      <vt:lpstr>Parameters taken into consideration</vt:lpstr>
      <vt:lpstr>Best 100 models for validation loss</vt:lpstr>
      <vt:lpstr>Model selected - GiordyNet</vt:lpstr>
      <vt:lpstr>Confusion matrix – SermaNet vs GiordyNet</vt:lpstr>
      <vt:lpstr>Overview</vt:lpstr>
      <vt:lpstr>Frameworks used – Comparison ahead</vt:lpstr>
      <vt:lpstr>Accuracy</vt:lpstr>
      <vt:lpstr>Speed performance – MAC Operations, comparison with SOA</vt:lpstr>
      <vt:lpstr>Speed performance – MAC Operations</vt:lpstr>
      <vt:lpstr>Speed performance – MAC Operations</vt:lpstr>
      <vt:lpstr>Speed performance – Cycles (and MAC)</vt:lpstr>
      <vt:lpstr>Memory usage – ROM, comparison with SOA</vt:lpstr>
      <vt:lpstr>Memory usage – ROM</vt:lpstr>
      <vt:lpstr>Memory usage – RAM, comparison with SOA</vt:lpstr>
      <vt:lpstr>Memory usage – RAM</vt:lpstr>
      <vt:lpstr>Inference time – F7</vt:lpstr>
      <vt:lpstr>Inference time – F4</vt:lpstr>
      <vt:lpstr>Summary – Precision/ROM</vt:lpstr>
      <vt:lpstr>Summary table of all metrics – Highlighted the best model </vt:lpstr>
      <vt:lpstr>Overview</vt:lpstr>
      <vt:lpstr>Testbench</vt:lpstr>
      <vt:lpstr>Testbench</vt:lpstr>
      <vt:lpstr>Testbench</vt:lpstr>
      <vt:lpstr>Testbench</vt:lpstr>
      <vt:lpstr>Testbench</vt:lpstr>
      <vt:lpstr>Testbench</vt:lpstr>
      <vt:lpstr>Summary on power consumption – Tensorflow int8-w</vt:lpstr>
      <vt:lpstr>Overview</vt:lpstr>
      <vt:lpstr>Demo!</vt:lpstr>
      <vt:lpstr>Video Demo</vt:lpstr>
      <vt:lpstr>References</vt:lpstr>
      <vt:lpstr>Presentation is finished!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recognition – CNN on microcontrollers </dc:title>
  <dc:creator>Giordano  Marco</dc:creator>
  <cp:lastModifiedBy>Giordano  Marco</cp:lastModifiedBy>
  <cp:revision>6</cp:revision>
  <dcterms:created xsi:type="dcterms:W3CDTF">2020-05-29T10:36:02Z</dcterms:created>
  <dcterms:modified xsi:type="dcterms:W3CDTF">2020-06-01T11:35:20Z</dcterms:modified>
</cp:coreProperties>
</file>